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60" r:id="rId6"/>
    <p:sldId id="257" r:id="rId7"/>
    <p:sldId id="262" r:id="rId8"/>
    <p:sldId id="263" r:id="rId9"/>
    <p:sldId id="280" r:id="rId10"/>
    <p:sldId id="281" r:id="rId11"/>
    <p:sldId id="264" r:id="rId12"/>
    <p:sldId id="261" r:id="rId13"/>
    <p:sldId id="265" r:id="rId14"/>
    <p:sldId id="266" r:id="rId15"/>
    <p:sldId id="282" r:id="rId16"/>
    <p:sldId id="283" r:id="rId17"/>
    <p:sldId id="267" r:id="rId18"/>
    <p:sldId id="268" r:id="rId19"/>
    <p:sldId id="269" r:id="rId20"/>
    <p:sldId id="270" r:id="rId21"/>
    <p:sldId id="284" r:id="rId22"/>
    <p:sldId id="271" r:id="rId23"/>
    <p:sldId id="272" r:id="rId24"/>
    <p:sldId id="273" r:id="rId25"/>
    <p:sldId id="274" r:id="rId26"/>
    <p:sldId id="275" r:id="rId27"/>
    <p:sldId id="276" r:id="rId28"/>
    <p:sldId id="285" r:id="rId29"/>
    <p:sldId id="286" r:id="rId30"/>
    <p:sldId id="28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5B0FD-37F7-6531-E480-4F1245D811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C1C64D-3101-6DE9-8DE5-10527EFE98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13DCD-2351-44F1-C567-D6FD56D3F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4C75-2268-4087-8863-667B07B48499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3B0FE-2FF6-20DA-19CE-B3AE9C3A0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6F53D-0026-803B-FD0D-2017A00AF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6F81-A02A-4197-98B4-8312CC77B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43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D71AC-4C25-0C00-6C9C-F418C60C7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0B415B-E19F-3F27-D65F-A0EE996C4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4CFEE-9B3E-A20F-7AAC-05BE76D25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4C75-2268-4087-8863-667B07B48499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C34E9-BB03-427E-38B2-91AA96E5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D2B5A-B413-E697-A544-ED8F95824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6F81-A02A-4197-98B4-8312CC77B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8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A2FFD8-089A-3DCA-1D65-9D27928967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8A226A-2258-7231-FC5F-CC2FBAA22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239FB-A6D8-8087-E11F-FC2DA1DD5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4C75-2268-4087-8863-667B07B48499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787-8B3E-AA4E-62A0-777B69828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FD689-9CD7-EE7E-8B2B-36752371B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6F81-A02A-4197-98B4-8312CC77B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91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6F51B-39B0-5136-B884-074449BBB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8E80B-1318-5FFD-0573-7BA498364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C1EB1-787F-123E-59F9-A8FC8C887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4C75-2268-4087-8863-667B07B48499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48114-6336-3259-3E63-400C2B532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281EA-8C46-5AEA-E4BF-CBFDEEC85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6F81-A02A-4197-98B4-8312CC77B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19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C2123-AFA9-29F2-B1A7-E09E04E10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0A930-561B-027D-0872-1BAB6EE09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1B2E5-9AC7-57EB-D234-17362EA67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4C75-2268-4087-8863-667B07B48499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77ADF-8C98-5400-4A55-A7F5652B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1DE3F-90D9-27EF-022E-DE365AB41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6F81-A02A-4197-98B4-8312CC77B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9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998DE-7A5B-C886-0DBC-B988BED54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BA402-4D02-D041-7F8E-4562DB116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3974FF-6921-2D86-C4AE-7177332EC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113E4-5A3C-CC37-0BD1-766B9670E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4C75-2268-4087-8863-667B07B48499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C8D3AD-389A-91A7-400A-B1F5B819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868EBD-FBA3-8824-9ADB-0DA93A228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6F81-A02A-4197-98B4-8312CC77B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90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9B594-B311-4874-328A-0A3860CCA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EF0E7-52A5-6C68-27FF-49E84336A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141DE7-E20D-A8B8-1449-1F7EE4493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19A27D-EDC8-564D-31B3-56844E5E0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E127DA-549F-BFD5-0488-6C0C7C17FE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BE5E9D-533D-B925-1764-894F90F8D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4C75-2268-4087-8863-667B07B48499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3FCE2D-002E-6727-DBA6-7593B89D7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ADA2DA-D879-DB81-E118-4EA8121EC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6F81-A02A-4197-98B4-8312CC77B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4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55AC1-C942-7B0E-39DC-10FDB29E6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3B5722-51FF-D2FD-BFEF-B772A13AE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4C75-2268-4087-8863-667B07B48499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BB8CAA-88F6-4CFC-9373-1DF18E7C8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B008E-B1C7-B2E3-0A57-31A2D3BCF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6F81-A02A-4197-98B4-8312CC77B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38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B05282-725C-DE53-275D-1E204C8B0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4C75-2268-4087-8863-667B07B48499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C4DBFE-C475-8506-89A7-B87F03D7E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3AB44-81D2-E562-A0EF-0859424F0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6F81-A02A-4197-98B4-8312CC77B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4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098D9-1890-CF5D-E092-30CB8226A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ED675-7E62-4D74-334A-F3258300D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2755E4-F95B-20CB-6C78-B9EE73DBE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02CE9-6E25-D561-13D7-A7690A64B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4C75-2268-4087-8863-667B07B48499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54A7EE-FFFC-1B0C-8266-4A785103C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251750-272B-5183-F2EE-899C50D3C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6F81-A02A-4197-98B4-8312CC77B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55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BBF43-B8FB-A11C-9F32-1A22F11DE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1A38C7-14C1-1643-CECF-516BED9108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8E1BD4-ECF1-7567-5FCB-E15D82844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2BFE6F-5A97-EFBC-37D1-01F141B64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4C75-2268-4087-8863-667B07B48499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B77A8E-A3D9-8FBE-0F1F-36D37D20B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1B076-8A85-18FC-0ECE-61B8657A2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6F81-A02A-4197-98B4-8312CC77B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4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EA961E-5651-2830-4A74-C07CEF76B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3CC16-C7A6-9878-6277-98F505992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6056A-EC41-8D48-1DC0-637724B46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704C75-2268-4087-8863-667B07B48499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78F97-22BA-61B9-0439-EF3497680C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3022A-2120-EEB6-4499-E4B0ED599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416F81-A02A-4197-98B4-8312CC77B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1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4E1BD-C6F7-891E-DE4D-EA713BF442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CEIS106</a:t>
            </a:r>
            <a:br>
              <a:rPr lang="en-US" dirty="0"/>
            </a:br>
            <a:r>
              <a:rPr lang="en-US" dirty="0"/>
              <a:t>Linux Operating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24CE15-CF64-6CE4-5063-15D8D30410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Jaclyn </a:t>
            </a:r>
            <a:r>
              <a:rPr lang="en-US" dirty="0" err="1"/>
              <a:t>Latshaw</a:t>
            </a:r>
            <a:endParaRPr lang="en-US" dirty="0"/>
          </a:p>
          <a:p>
            <a:r>
              <a:rPr lang="en-US" dirty="0"/>
              <a:t>May 2024</a:t>
            </a:r>
          </a:p>
        </p:txBody>
      </p:sp>
    </p:spTree>
    <p:extLst>
      <p:ext uri="{BB962C8B-B14F-4D97-AF65-F5344CB8AC3E}">
        <p14:creationId xmlns:p14="http://schemas.microsoft.com/office/powerpoint/2010/main" val="2160832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F128B-FD79-32F9-3642-CAD3513DE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&amp; Metacharacters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072A4-9B81-0037-27DD-F230C8D7D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6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805" y="428918"/>
            <a:ext cx="8144414" cy="785949"/>
          </a:xfrm>
        </p:spPr>
        <p:txBody>
          <a:bodyPr>
            <a:noAutofit/>
          </a:bodyPr>
          <a:lstStyle/>
          <a:p>
            <a:r>
              <a:rPr lang="en-US" sz="4000" dirty="0"/>
              <a:t>Create a shell script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2805" y="1328469"/>
            <a:ext cx="8846389" cy="4917496"/>
          </a:xfrm>
        </p:spPr>
        <p:txBody>
          <a:bodyPr>
            <a:normAutofit fontScale="92500" lnSpcReduction="20000"/>
          </a:bodyPr>
          <a:lstStyle/>
          <a:p>
            <a:r>
              <a:rPr lang="en-US" sz="1900" dirty="0"/>
              <a:t>1. What are the file permissions of the script?</a:t>
            </a:r>
          </a:p>
          <a:p>
            <a:r>
              <a:rPr lang="en-US" sz="1700" dirty="0"/>
              <a:t>Answer here:</a:t>
            </a:r>
          </a:p>
          <a:p>
            <a:r>
              <a:rPr lang="en-US" dirty="0"/>
              <a:t>The default permissions of the script are “-</a:t>
            </a:r>
            <a:r>
              <a:rPr lang="en-US" dirty="0" err="1"/>
              <a:t>rw</a:t>
            </a:r>
            <a:r>
              <a:rPr lang="en-US" dirty="0"/>
              <a:t>-</a:t>
            </a:r>
            <a:r>
              <a:rPr lang="en-US" dirty="0" err="1"/>
              <a:t>rw</a:t>
            </a:r>
            <a:r>
              <a:rPr lang="en-US" dirty="0"/>
              <a:t>-r--” which means that the user and group have read and write permissions. Other only has read permissions. No one has execute permissions.</a:t>
            </a:r>
          </a:p>
          <a:p>
            <a:endParaRPr lang="en-US" dirty="0"/>
          </a:p>
          <a:p>
            <a:r>
              <a:rPr lang="en-US" sz="1900" dirty="0"/>
              <a:t>2. What’s the name of the user-defined variable in the script?</a:t>
            </a:r>
          </a:p>
          <a:p>
            <a:r>
              <a:rPr lang="en-US" sz="1700" dirty="0"/>
              <a:t>Answer here:</a:t>
            </a:r>
          </a:p>
          <a:p>
            <a:r>
              <a:rPr lang="en-US" dirty="0"/>
              <a:t>The user-defined variable is “$text” and tells the script that the user input is what should be filled in whenever the script encounters this variable. </a:t>
            </a:r>
          </a:p>
          <a:p>
            <a:endParaRPr lang="en-US" dirty="0"/>
          </a:p>
          <a:p>
            <a:r>
              <a:rPr lang="en-US" sz="1900" dirty="0"/>
              <a:t>3. Which redirection meta-character is used in the script? What does it do?</a:t>
            </a:r>
          </a:p>
          <a:p>
            <a:r>
              <a:rPr lang="en-US" sz="1700" dirty="0"/>
              <a:t>Answer here:</a:t>
            </a:r>
          </a:p>
          <a:p>
            <a:r>
              <a:rPr lang="en-US" dirty="0"/>
              <a:t>The meta-character used for redirection is “&gt;&gt;”. This allows redirection that prevents the file from being cleared by the BASH shell and appends the output to the existing output.</a:t>
            </a:r>
          </a:p>
          <a:p>
            <a:endParaRPr lang="en-US" dirty="0"/>
          </a:p>
          <a:p>
            <a:r>
              <a:rPr lang="en-US" sz="1900" dirty="0"/>
              <a:t>References:</a:t>
            </a:r>
          </a:p>
          <a:p>
            <a:r>
              <a:rPr lang="en-US" sz="1700" dirty="0"/>
              <a:t>1. </a:t>
            </a:r>
            <a:r>
              <a:rPr lang="en-US" sz="1700" dirty="0" err="1"/>
              <a:t>Mindtap</a:t>
            </a:r>
            <a:r>
              <a:rPr lang="en-US" sz="1700" dirty="0"/>
              <a:t> - Cengage</a:t>
            </a:r>
          </a:p>
        </p:txBody>
      </p:sp>
    </p:spTree>
    <p:extLst>
      <p:ext uri="{BB962C8B-B14F-4D97-AF65-F5344CB8AC3E}">
        <p14:creationId xmlns:p14="http://schemas.microsoft.com/office/powerpoint/2010/main" val="633852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023762"/>
            <a:ext cx="2739435" cy="169444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Change script file permissions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1" y="3002295"/>
            <a:ext cx="2739435" cy="2688559"/>
          </a:xfrm>
        </p:spPr>
        <p:txBody>
          <a:bodyPr/>
          <a:lstStyle/>
          <a:p>
            <a:r>
              <a:rPr lang="en-US" sz="2000" dirty="0"/>
              <a:t>Take a screenshot of the output in Step 5.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01BF94-2DD5-3C3C-B8ED-03C653ADC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49" y="1676999"/>
            <a:ext cx="7343639" cy="350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88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53443"/>
            <a:ext cx="2739435" cy="1885472"/>
          </a:xfrm>
        </p:spPr>
        <p:txBody>
          <a:bodyPr>
            <a:noAutofit/>
          </a:bodyPr>
          <a:lstStyle/>
          <a:p>
            <a:r>
              <a:rPr lang="en-US" sz="4000" dirty="0"/>
              <a:t>Set the PATH variable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59118"/>
            <a:ext cx="2739435" cy="1648393"/>
          </a:xfrm>
        </p:spPr>
        <p:txBody>
          <a:bodyPr/>
          <a:lstStyle/>
          <a:p>
            <a:r>
              <a:rPr lang="en-US" sz="2000" dirty="0"/>
              <a:t>Take a screenshot of the output in Step 6.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766ABC-5F63-AD9E-6C93-48308E16F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522" y="1928868"/>
            <a:ext cx="7788564" cy="300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88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1" y="800175"/>
            <a:ext cx="2739435" cy="2454830"/>
          </a:xfrm>
        </p:spPr>
        <p:txBody>
          <a:bodyPr>
            <a:noAutofit/>
          </a:bodyPr>
          <a:lstStyle/>
          <a:p>
            <a:r>
              <a:rPr lang="en-US" sz="4000" dirty="0"/>
              <a:t>Make the PATH variable permanent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0" y="3496460"/>
            <a:ext cx="2739435" cy="1648393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Run the </a:t>
            </a:r>
            <a:r>
              <a:rPr lang="en-US" sz="2000" i="1" dirty="0" err="1"/>
              <a:t>todolist</a:t>
            </a:r>
            <a:r>
              <a:rPr lang="en-US" sz="2000" dirty="0"/>
              <a:t> script before and after making the PATH variable permanent. Take a screenshot of both Terminal windows.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F3610D-BA08-6CED-0A75-8BD945CDF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886" y="1025073"/>
            <a:ext cx="6786873" cy="480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40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83105-3617-CA91-16C2-326D9B681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Users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E054D-AF33-B9C5-5A28-ECDE4325C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26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67DF0-66B3-FB2A-4637-864D81088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68CEC-999C-B0D3-8B2F-F01A0BE45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27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563" y="524592"/>
            <a:ext cx="8144414" cy="785949"/>
          </a:xfrm>
        </p:spPr>
        <p:txBody>
          <a:bodyPr>
            <a:noAutofit/>
          </a:bodyPr>
          <a:lstStyle/>
          <a:p>
            <a:r>
              <a:rPr lang="en-US" sz="4000" dirty="0"/>
              <a:t>Add users and groups in CLI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11563" y="1590517"/>
            <a:ext cx="8368874" cy="4357799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1. What does the </a:t>
            </a:r>
            <a:r>
              <a:rPr lang="en-US" sz="1800" i="1" dirty="0"/>
              <a:t>–m</a:t>
            </a:r>
            <a:r>
              <a:rPr lang="en-US" sz="1800" dirty="0"/>
              <a:t> option in the </a:t>
            </a:r>
            <a:r>
              <a:rPr lang="en-US" sz="1800" dirty="0" err="1"/>
              <a:t>useradd</a:t>
            </a:r>
            <a:r>
              <a:rPr lang="en-US" sz="1800" dirty="0"/>
              <a:t> command do?</a:t>
            </a:r>
          </a:p>
          <a:p>
            <a:r>
              <a:rPr lang="en-US" dirty="0"/>
              <a:t>Answer here: This option specifies a home directory to be created for the user being added.</a:t>
            </a:r>
          </a:p>
          <a:p>
            <a:endParaRPr lang="en-US" dirty="0"/>
          </a:p>
          <a:p>
            <a:r>
              <a:rPr lang="en-US" sz="1800" dirty="0"/>
              <a:t>2. What does the </a:t>
            </a:r>
            <a:r>
              <a:rPr lang="en-US" sz="1800" i="1" dirty="0"/>
              <a:t>-3</a:t>
            </a:r>
            <a:r>
              <a:rPr lang="en-US" sz="1800" dirty="0"/>
              <a:t> option in the tail command do?</a:t>
            </a:r>
          </a:p>
          <a:p>
            <a:r>
              <a:rPr lang="en-US" dirty="0"/>
              <a:t>Answer here: The tail command prints the last lines of a file. With the “-3” option, this is telling the command to print the last 3 lines of the file.</a:t>
            </a:r>
          </a:p>
          <a:p>
            <a:endParaRPr lang="en-US" dirty="0"/>
          </a:p>
          <a:p>
            <a:r>
              <a:rPr lang="en-US" sz="1800" dirty="0"/>
              <a:t>3. Which line of the </a:t>
            </a:r>
            <a:r>
              <a:rPr lang="en-US" sz="1800" i="1" dirty="0"/>
              <a:t>/</a:t>
            </a:r>
            <a:r>
              <a:rPr lang="en-US" sz="1800" i="1" dirty="0" err="1"/>
              <a:t>etc</a:t>
            </a:r>
            <a:r>
              <a:rPr lang="en-US" sz="1800" i="1" dirty="0"/>
              <a:t>/group </a:t>
            </a:r>
            <a:r>
              <a:rPr lang="en-US" sz="1800" dirty="0"/>
              <a:t>file lists members of the “students” group? Copy it here.</a:t>
            </a:r>
          </a:p>
          <a:p>
            <a:r>
              <a:rPr lang="en-US" dirty="0"/>
              <a:t>Answer here: </a:t>
            </a:r>
          </a:p>
          <a:p>
            <a:endParaRPr lang="en-US" dirty="0"/>
          </a:p>
          <a:p>
            <a:r>
              <a:rPr lang="en-US" sz="1800" dirty="0"/>
              <a:t>References:</a:t>
            </a:r>
          </a:p>
          <a:p>
            <a:r>
              <a:rPr lang="en-US" dirty="0"/>
              <a:t>1. MindTap - Cengage</a:t>
            </a:r>
          </a:p>
          <a:p>
            <a:r>
              <a:rPr lang="en-US" dirty="0"/>
              <a:t>2. Live Lecture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486FD9-9400-0E7C-0A5A-B8855542D5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2" r="9822"/>
          <a:stretch/>
        </p:blipFill>
        <p:spPr>
          <a:xfrm>
            <a:off x="3339547" y="4143163"/>
            <a:ext cx="3607905" cy="67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46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023762"/>
            <a:ext cx="2739435" cy="169444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Test user and group settings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1" y="2940152"/>
            <a:ext cx="2739435" cy="2688559"/>
          </a:xfrm>
        </p:spPr>
        <p:txBody>
          <a:bodyPr/>
          <a:lstStyle/>
          <a:p>
            <a:r>
              <a:rPr lang="en-US" sz="2000" dirty="0"/>
              <a:t>Take a screenshot of the output in Step 6.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AE6AAD-CCDC-4A09-4C50-932282AD39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0" t="5246"/>
          <a:stretch/>
        </p:blipFill>
        <p:spPr>
          <a:xfrm>
            <a:off x="4099823" y="1109158"/>
            <a:ext cx="7255565" cy="463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02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53443"/>
            <a:ext cx="2739435" cy="1277198"/>
          </a:xfrm>
        </p:spPr>
        <p:txBody>
          <a:bodyPr>
            <a:noAutofit/>
          </a:bodyPr>
          <a:lstStyle/>
          <a:p>
            <a:r>
              <a:rPr lang="en-US" sz="4000" dirty="0"/>
              <a:t>Add users in GUI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46559"/>
            <a:ext cx="2739435" cy="1648393"/>
          </a:xfrm>
        </p:spPr>
        <p:txBody>
          <a:bodyPr/>
          <a:lstStyle/>
          <a:p>
            <a:r>
              <a:rPr lang="en-US" sz="2000" dirty="0"/>
              <a:t>Take a screenshot of the output in Step 9.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257545-C9FC-091B-FB5F-14F89C2C00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263" b="31201"/>
          <a:stretch/>
        </p:blipFill>
        <p:spPr>
          <a:xfrm>
            <a:off x="3789766" y="1095050"/>
            <a:ext cx="7761838" cy="400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21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226A0-D3A2-FB37-7749-6A24D5CC0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2B300-2E1B-58D0-36C1-915EC77B1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25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1" y="800175"/>
            <a:ext cx="2739435" cy="1827615"/>
          </a:xfrm>
        </p:spPr>
        <p:txBody>
          <a:bodyPr>
            <a:noAutofit/>
          </a:bodyPr>
          <a:lstStyle/>
          <a:p>
            <a:r>
              <a:rPr lang="en-US" sz="4000" dirty="0"/>
              <a:t>Remove users and groups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883902"/>
            <a:ext cx="2739434" cy="2158745"/>
          </a:xfrm>
        </p:spPr>
        <p:txBody>
          <a:bodyPr>
            <a:normAutofit/>
          </a:bodyPr>
          <a:lstStyle/>
          <a:p>
            <a:r>
              <a:rPr lang="en-US" sz="2000" dirty="0"/>
              <a:t>Take a screenshot of the log on page with three user accounts.</a:t>
            </a:r>
          </a:p>
          <a:p>
            <a:r>
              <a:rPr lang="en-US" sz="2000" dirty="0"/>
              <a:t>Take a screenshot of the log on page with only your user account (i.e., student).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E876E5-A23C-48F5-8435-C2EC6CA13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281" y="3575547"/>
            <a:ext cx="4352921" cy="2578832"/>
          </a:xfrm>
          <a:prstGeom prst="rect">
            <a:avLst/>
          </a:prstGeom>
        </p:spPr>
      </p:pic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E6D10F4A-EF48-44E4-9E79-740983EE7B9D}"/>
              </a:ext>
            </a:extLst>
          </p:cNvPr>
          <p:cNvSpPr txBox="1">
            <a:spLocks/>
          </p:cNvSpPr>
          <p:nvPr/>
        </p:nvSpPr>
        <p:spPr>
          <a:xfrm>
            <a:off x="6313007" y="3375732"/>
            <a:ext cx="4354455" cy="257555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AA6317-1DEC-5D74-2C25-87A4ADA5D6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67" r="25121" b="3896"/>
          <a:stretch/>
        </p:blipFill>
        <p:spPr>
          <a:xfrm>
            <a:off x="3722914" y="666235"/>
            <a:ext cx="3573625" cy="55255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0E646D-6ED6-0B05-3FC3-7185B24153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663" r="-1"/>
          <a:stretch/>
        </p:blipFill>
        <p:spPr>
          <a:xfrm>
            <a:off x="8080306" y="623577"/>
            <a:ext cx="3315245" cy="562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56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D2E6E-3278-5F17-860D-FCB0A58AE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788B6-CBA9-936C-F0B1-7C5800625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37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746" y="739211"/>
            <a:ext cx="6663478" cy="785949"/>
          </a:xfrm>
        </p:spPr>
        <p:txBody>
          <a:bodyPr>
            <a:noAutofit/>
          </a:bodyPr>
          <a:lstStyle/>
          <a:p>
            <a:r>
              <a:rPr lang="en-US" sz="4000" dirty="0"/>
              <a:t>Discover host IP configurations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1746" y="1852488"/>
            <a:ext cx="5323645" cy="4182562"/>
          </a:xfrm>
        </p:spPr>
        <p:txBody>
          <a:bodyPr>
            <a:normAutofit lnSpcReduction="10000"/>
          </a:bodyPr>
          <a:lstStyle/>
          <a:p>
            <a:r>
              <a:rPr lang="en-US" sz="1900" dirty="0"/>
              <a:t>1. What is the IP address of your Ubuntu machine?</a:t>
            </a:r>
          </a:p>
          <a:p>
            <a:r>
              <a:rPr lang="en-US" dirty="0"/>
              <a:t>Answer here:  192.168.1.107</a:t>
            </a:r>
          </a:p>
          <a:p>
            <a:endParaRPr lang="en-US" dirty="0"/>
          </a:p>
          <a:p>
            <a:r>
              <a:rPr lang="en-US" sz="1900" dirty="0"/>
              <a:t>2. What is the IP address of its default gateway?</a:t>
            </a:r>
          </a:p>
          <a:p>
            <a:r>
              <a:rPr lang="en-US" dirty="0"/>
              <a:t>Answer here:  192.168.1.1</a:t>
            </a:r>
          </a:p>
          <a:p>
            <a:endParaRPr lang="en-US" dirty="0"/>
          </a:p>
          <a:p>
            <a:r>
              <a:rPr lang="en-US" sz="1900" dirty="0"/>
              <a:t>3. What is the IP address of its DHCP server?</a:t>
            </a:r>
          </a:p>
          <a:p>
            <a:r>
              <a:rPr lang="en-US" dirty="0"/>
              <a:t>Answer here:  192.168.1.1</a:t>
            </a:r>
          </a:p>
          <a:p>
            <a:endParaRPr lang="en-US" sz="1900" dirty="0"/>
          </a:p>
          <a:p>
            <a:r>
              <a:rPr lang="en-US" sz="1900" dirty="0"/>
              <a:t>4. What is the IP address of its DNS server?</a:t>
            </a:r>
          </a:p>
          <a:p>
            <a:r>
              <a:rPr lang="en-US" dirty="0"/>
              <a:t>Answer here:  192.168.1.1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9D4493-CE69-4757-B37D-E2D6F2F806DF}"/>
              </a:ext>
            </a:extLst>
          </p:cNvPr>
          <p:cNvSpPr/>
          <p:nvPr/>
        </p:nvSpPr>
        <p:spPr>
          <a:xfrm>
            <a:off x="6169977" y="1791494"/>
            <a:ext cx="50602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000" dirty="0"/>
              <a:t>Take a screen capture of the output in Step 12.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D267DA-3579-31B7-7E13-940BA5F2E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977" y="2457938"/>
            <a:ext cx="5411271" cy="375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22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446" y="703700"/>
            <a:ext cx="8144414" cy="785949"/>
          </a:xfrm>
        </p:spPr>
        <p:txBody>
          <a:bodyPr>
            <a:noAutofit/>
          </a:bodyPr>
          <a:lstStyle/>
          <a:p>
            <a:r>
              <a:rPr lang="en-US" sz="4000" dirty="0"/>
              <a:t>Manage network interfaces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97445" y="1784963"/>
            <a:ext cx="9317901" cy="4118687"/>
          </a:xfrm>
        </p:spPr>
        <p:txBody>
          <a:bodyPr>
            <a:normAutofit fontScale="92500"/>
          </a:bodyPr>
          <a:lstStyle/>
          <a:p>
            <a:pPr marL="342900" indent="-342900">
              <a:buAutoNum type="arabicPeriod"/>
            </a:pPr>
            <a:r>
              <a:rPr lang="en-US" sz="1800" dirty="0"/>
              <a:t>Which DHCP message is shown in the output of the </a:t>
            </a:r>
            <a:r>
              <a:rPr lang="en-US" sz="1800" b="1" dirty="0" err="1"/>
              <a:t>sudo</a:t>
            </a:r>
            <a:r>
              <a:rPr lang="en-US" sz="1800" b="1" dirty="0"/>
              <a:t> </a:t>
            </a:r>
            <a:r>
              <a:rPr lang="en-US" sz="1800" b="1" dirty="0" err="1"/>
              <a:t>dhclient</a:t>
            </a:r>
            <a:r>
              <a:rPr lang="en-US" sz="1800" b="1" dirty="0"/>
              <a:t> –v –r eth0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1800" dirty="0"/>
              <a:t>command?</a:t>
            </a:r>
          </a:p>
          <a:p>
            <a:r>
              <a:rPr lang="en-US" dirty="0"/>
              <a:t>Answer here: </a:t>
            </a:r>
          </a:p>
          <a:p>
            <a:r>
              <a:rPr lang="en-US" dirty="0"/>
              <a:t>DHCPRELEASE of 192.168.1.108 on eth0 to 192.168.1.1 port 67  (</a:t>
            </a:r>
            <a:r>
              <a:rPr lang="en-US" dirty="0" err="1"/>
              <a:t>xid</a:t>
            </a:r>
            <a:r>
              <a:rPr lang="en-US" dirty="0"/>
              <a:t>=0x1e206f9)</a:t>
            </a:r>
          </a:p>
          <a:p>
            <a:endParaRPr lang="en-US" dirty="0"/>
          </a:p>
          <a:p>
            <a:endParaRPr lang="en-US" dirty="0"/>
          </a:p>
          <a:p>
            <a:endParaRPr lang="en-US" sz="1800" dirty="0"/>
          </a:p>
          <a:p>
            <a:r>
              <a:rPr lang="en-US" sz="1800" dirty="0"/>
              <a:t>2. Which four DHCP messages are shown in the output of the </a:t>
            </a:r>
            <a:r>
              <a:rPr lang="en-US" sz="1800" b="1" dirty="0" err="1"/>
              <a:t>sudo</a:t>
            </a:r>
            <a:r>
              <a:rPr lang="en-US" sz="1800" b="1" dirty="0"/>
              <a:t> </a:t>
            </a:r>
            <a:r>
              <a:rPr lang="en-US" sz="1800" b="1" dirty="0" err="1"/>
              <a:t>dhclient</a:t>
            </a:r>
            <a:r>
              <a:rPr lang="en-US" sz="1800" b="1" dirty="0"/>
              <a:t> –v eth0 </a:t>
            </a:r>
            <a:r>
              <a:rPr lang="en-US" sz="1800" dirty="0"/>
              <a:t>command?</a:t>
            </a:r>
          </a:p>
          <a:p>
            <a:r>
              <a:rPr lang="en-US" dirty="0"/>
              <a:t>Answer here:  </a:t>
            </a:r>
          </a:p>
          <a:p>
            <a:r>
              <a:rPr lang="en-US"/>
              <a:t>DHCPDISCOVER </a:t>
            </a:r>
            <a:r>
              <a:rPr lang="en-US" dirty="0"/>
              <a:t>on eth0 to 255.255.255.255 port 67 interval 3 (</a:t>
            </a:r>
            <a:r>
              <a:rPr lang="en-US" dirty="0" err="1"/>
              <a:t>xid</a:t>
            </a:r>
            <a:r>
              <a:rPr lang="en-US" dirty="0"/>
              <a:t>=0x487fdc03)</a:t>
            </a:r>
          </a:p>
          <a:p>
            <a:r>
              <a:rPr lang="en-US" dirty="0"/>
              <a:t>DHCPOFFER of 192.168.1.108 from 192.168.1.1</a:t>
            </a:r>
          </a:p>
          <a:p>
            <a:r>
              <a:rPr lang="en-US" dirty="0"/>
              <a:t>DHCPREQUEST for 192.168.1.108 from 192.168.1.1 (</a:t>
            </a:r>
            <a:r>
              <a:rPr lang="en-US" dirty="0" err="1"/>
              <a:t>xid</a:t>
            </a:r>
            <a:r>
              <a:rPr lang="en-US" dirty="0"/>
              <a:t>=0x3dc7f48)</a:t>
            </a:r>
          </a:p>
          <a:p>
            <a:r>
              <a:rPr lang="en-US" dirty="0"/>
              <a:t>DHCPACK of 192.168.1.108 from 192.168.1.1 (</a:t>
            </a:r>
            <a:r>
              <a:rPr lang="en-US" dirty="0" err="1"/>
              <a:t>xid</a:t>
            </a:r>
            <a:r>
              <a:rPr lang="en-US" dirty="0"/>
              <a:t>=0x487fdc03)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947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6" y="1023762"/>
            <a:ext cx="2739435" cy="169444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Use network utilities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5" y="2940152"/>
            <a:ext cx="2739435" cy="2688559"/>
          </a:xfrm>
        </p:spPr>
        <p:txBody>
          <a:bodyPr/>
          <a:lstStyle/>
          <a:p>
            <a:r>
              <a:rPr lang="en-US" sz="2000" dirty="0"/>
              <a:t>Take a screen capture of the output in Step 7 and Step 8.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180B78-CD61-CB34-96D1-D704D1C88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568" y="788469"/>
            <a:ext cx="6938075" cy="528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78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641" y="702710"/>
            <a:ext cx="6663478" cy="785949"/>
          </a:xfrm>
        </p:spPr>
        <p:txBody>
          <a:bodyPr>
            <a:noAutofit/>
          </a:bodyPr>
          <a:lstStyle/>
          <a:p>
            <a:r>
              <a:rPr lang="en-US" sz="4000" dirty="0"/>
              <a:t>Monitor Linux processes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75641" y="1864124"/>
            <a:ext cx="8640718" cy="3820239"/>
          </a:xfrm>
        </p:spPr>
        <p:txBody>
          <a:bodyPr>
            <a:normAutofit/>
          </a:bodyPr>
          <a:lstStyle/>
          <a:p>
            <a:r>
              <a:rPr lang="en-US" sz="1800" dirty="0"/>
              <a:t>1. What is the default action of the </a:t>
            </a:r>
            <a:r>
              <a:rPr lang="en-US" sz="1800" i="1" dirty="0"/>
              <a:t>15 SIGTERM </a:t>
            </a:r>
            <a:r>
              <a:rPr lang="en-US" sz="1800" dirty="0"/>
              <a:t>kill signal?</a:t>
            </a:r>
          </a:p>
          <a:p>
            <a:r>
              <a:rPr lang="en-US" dirty="0"/>
              <a:t>Answer here: It kills the process that is currently highlighted.</a:t>
            </a:r>
          </a:p>
          <a:p>
            <a:endParaRPr lang="en-US" dirty="0"/>
          </a:p>
          <a:p>
            <a:r>
              <a:rPr lang="en-US" sz="1800" dirty="0"/>
              <a:t>2. In the System Monitor window, click on </a:t>
            </a:r>
            <a:r>
              <a:rPr lang="en-US" sz="1800" i="1" dirty="0"/>
              <a:t>% CPU </a:t>
            </a:r>
            <a:r>
              <a:rPr lang="en-US" sz="1800" dirty="0"/>
              <a:t>to sort the processes by CPU load. Which process shows the highest percentage of CPU usage?</a:t>
            </a:r>
          </a:p>
          <a:p>
            <a:r>
              <a:rPr lang="en-US" dirty="0"/>
              <a:t>Answer here: The gnome-shell is using the highest percentage of CPU usage.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800" dirty="0"/>
              <a:t>References:</a:t>
            </a:r>
          </a:p>
          <a:p>
            <a:r>
              <a:rPr lang="en-US" dirty="0"/>
              <a:t>1. Live Lecture</a:t>
            </a:r>
          </a:p>
          <a:p>
            <a:r>
              <a:rPr lang="en-US" dirty="0"/>
              <a:t>2. Infosec Learning Console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334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049" y="627363"/>
            <a:ext cx="8144414" cy="785949"/>
          </a:xfrm>
        </p:spPr>
        <p:txBody>
          <a:bodyPr>
            <a:noAutofit/>
          </a:bodyPr>
          <a:lstStyle/>
          <a:p>
            <a:r>
              <a:rPr lang="en-US" sz="4000" dirty="0"/>
              <a:t>Monitor user activities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7049" y="1718975"/>
            <a:ext cx="9317901" cy="4118687"/>
          </a:xfrm>
        </p:spPr>
        <p:txBody>
          <a:bodyPr>
            <a:normAutofit/>
          </a:bodyPr>
          <a:lstStyle/>
          <a:p>
            <a:r>
              <a:rPr lang="en-US" sz="1800" dirty="0"/>
              <a:t>Issue the </a:t>
            </a:r>
            <a:r>
              <a:rPr lang="en-US" sz="1800" b="1" dirty="0" err="1"/>
              <a:t>sudo</a:t>
            </a:r>
            <a:r>
              <a:rPr lang="en-US" sz="1800" b="1" dirty="0"/>
              <a:t>  </a:t>
            </a:r>
            <a:r>
              <a:rPr lang="en-US" sz="1800" b="1" dirty="0" err="1"/>
              <a:t>accton</a:t>
            </a:r>
            <a:r>
              <a:rPr lang="en-US" sz="1800" b="1" dirty="0"/>
              <a:t>  on </a:t>
            </a:r>
            <a:r>
              <a:rPr lang="en-US" sz="1800" dirty="0"/>
              <a:t>command to turn on GNC accounting. Run the </a:t>
            </a:r>
            <a:r>
              <a:rPr lang="en-US" sz="1800" b="1" dirty="0" err="1"/>
              <a:t>sudo</a:t>
            </a:r>
            <a:r>
              <a:rPr lang="en-US" sz="1800" b="1" dirty="0"/>
              <a:t>  </a:t>
            </a:r>
            <a:r>
              <a:rPr lang="en-US" sz="1800" b="1" dirty="0" err="1"/>
              <a:t>updatedb</a:t>
            </a:r>
            <a:r>
              <a:rPr lang="en-US" sz="1800" b="1" dirty="0"/>
              <a:t> </a:t>
            </a:r>
            <a:r>
              <a:rPr lang="en-US" sz="1800" dirty="0"/>
              <a:t>command. Enter </a:t>
            </a:r>
            <a:r>
              <a:rPr lang="en-US" sz="1800" b="1" dirty="0" err="1"/>
              <a:t>lastcomm</a:t>
            </a:r>
            <a:r>
              <a:rPr lang="en-US" sz="1800" b="1" dirty="0"/>
              <a:t>  </a:t>
            </a:r>
            <a:r>
              <a:rPr lang="en-US" sz="1800" b="1" dirty="0" err="1"/>
              <a:t>updatedb</a:t>
            </a:r>
            <a:r>
              <a:rPr lang="en-US" sz="1800" dirty="0"/>
              <a:t> to check if the </a:t>
            </a:r>
            <a:r>
              <a:rPr lang="en-US" sz="1800" i="1" dirty="0" err="1"/>
              <a:t>updatedb</a:t>
            </a:r>
            <a:r>
              <a:rPr lang="en-US" sz="1800" dirty="0"/>
              <a:t> command was executed before. Remember to turn off GNC accounting (</a:t>
            </a:r>
            <a:r>
              <a:rPr lang="en-US" sz="1800" b="1" dirty="0" err="1"/>
              <a:t>sudo</a:t>
            </a:r>
            <a:r>
              <a:rPr lang="en-US" sz="1800" b="1" dirty="0"/>
              <a:t>  </a:t>
            </a:r>
            <a:r>
              <a:rPr lang="en-US" sz="1800" b="1" dirty="0" err="1"/>
              <a:t>accton</a:t>
            </a:r>
            <a:r>
              <a:rPr lang="en-US" sz="1800" b="1" dirty="0"/>
              <a:t>  off</a:t>
            </a:r>
            <a:r>
              <a:rPr lang="en-US" sz="1800" dirty="0"/>
              <a:t>) after answering the questions.</a:t>
            </a:r>
          </a:p>
          <a:p>
            <a:r>
              <a:rPr lang="en-US" sz="1800" dirty="0"/>
              <a:t>1. What flag value is displayed in the output?</a:t>
            </a:r>
          </a:p>
          <a:p>
            <a:r>
              <a:rPr lang="en-US" dirty="0"/>
              <a:t>Answer here: S for superuser</a:t>
            </a:r>
          </a:p>
          <a:p>
            <a:endParaRPr lang="en-US" sz="1800" dirty="0"/>
          </a:p>
          <a:p>
            <a:r>
              <a:rPr lang="en-US" sz="1800" dirty="0"/>
              <a:t>2. Why is the name of the user who ran the processes shown as root, not student?</a:t>
            </a:r>
          </a:p>
          <a:p>
            <a:r>
              <a:rPr lang="en-US" dirty="0"/>
              <a:t>Answer here: The user used the </a:t>
            </a:r>
            <a:r>
              <a:rPr lang="en-US" dirty="0" err="1"/>
              <a:t>sudo</a:t>
            </a:r>
            <a:r>
              <a:rPr lang="en-US" dirty="0"/>
              <a:t> command to elevate their permissions to that of a superuser.</a:t>
            </a:r>
          </a:p>
          <a:p>
            <a:endParaRPr lang="en-US" dirty="0"/>
          </a:p>
          <a:p>
            <a:r>
              <a:rPr lang="en-US" sz="1800" dirty="0"/>
              <a:t>References:</a:t>
            </a:r>
          </a:p>
          <a:p>
            <a:r>
              <a:rPr lang="en-US" dirty="0"/>
              <a:t>1. Live Lecture</a:t>
            </a:r>
          </a:p>
        </p:txBody>
      </p:sp>
    </p:spTree>
    <p:extLst>
      <p:ext uri="{BB962C8B-B14F-4D97-AF65-F5344CB8AC3E}">
        <p14:creationId xmlns:p14="http://schemas.microsoft.com/office/powerpoint/2010/main" val="3315344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5" y="886006"/>
            <a:ext cx="2758843" cy="2301077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Monitor network bandwidth usage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5" y="3357977"/>
            <a:ext cx="2758843" cy="2741585"/>
          </a:xfrm>
        </p:spPr>
        <p:txBody>
          <a:bodyPr/>
          <a:lstStyle/>
          <a:p>
            <a:r>
              <a:rPr lang="en-US" sz="2000" dirty="0"/>
              <a:t>Take a screenshot of the output in </a:t>
            </a:r>
            <a:r>
              <a:rPr lang="en-US" sz="2000"/>
              <a:t>Step 4.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94F73A-E7A9-C7EE-7C32-024174ED37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7"/>
          <a:stretch/>
        </p:blipFill>
        <p:spPr>
          <a:xfrm>
            <a:off x="4072014" y="437033"/>
            <a:ext cx="7424530" cy="598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909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9BDD5-379A-4C53-F551-877524285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2752F-1F0F-C4A9-879A-EBDF554A8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66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68422-6D61-41ED-B43C-52477A042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E7DB7-B8CA-DA48-C11D-28DD2D9EE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01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BDEF1-B202-3E3E-8A6C-B92571A7A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Linux?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D761D-B69F-0A02-A017-A5F52D424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335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093E1-F8D6-CD5D-02FB-372A46C8B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83890-6F68-D2F1-19FC-0DDCA4893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96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2092B-0DB4-021F-2DB7-1D1D986B0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Filesystem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3A02E-0C64-C983-CCA4-7E3C7C6A7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26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72" y="483599"/>
            <a:ext cx="8144414" cy="785949"/>
          </a:xfrm>
        </p:spPr>
        <p:txBody>
          <a:bodyPr>
            <a:noAutofit/>
          </a:bodyPr>
          <a:lstStyle/>
          <a:p>
            <a:r>
              <a:rPr lang="en-US" sz="4000" dirty="0">
                <a:ea typeface="Times New Roman" panose="02020603050405020304" pitchFamily="18" charset="0"/>
              </a:rPr>
              <a:t>Navigate the Linux filesystem tree</a:t>
            </a:r>
            <a:endParaRPr lang="en-US" sz="4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53472" y="1448661"/>
            <a:ext cx="8685056" cy="4695983"/>
          </a:xfrm>
        </p:spPr>
        <p:txBody>
          <a:bodyPr>
            <a:normAutofit/>
          </a:bodyPr>
          <a:lstStyle/>
          <a:p>
            <a:r>
              <a:rPr lang="en-US" sz="1800" dirty="0"/>
              <a:t>1. What is the </a:t>
            </a:r>
            <a:r>
              <a:rPr lang="en-US" sz="1800" i="1" dirty="0" err="1"/>
              <a:t>pwd</a:t>
            </a:r>
            <a:r>
              <a:rPr lang="en-US" sz="1800" dirty="0"/>
              <a:t> command an acronym for? What about the </a:t>
            </a:r>
            <a:r>
              <a:rPr lang="en-US" sz="1800" i="1" dirty="0"/>
              <a:t>cd</a:t>
            </a:r>
            <a:r>
              <a:rPr lang="en-US" sz="1800" dirty="0"/>
              <a:t> command?</a:t>
            </a:r>
          </a:p>
          <a:p>
            <a:r>
              <a:rPr lang="en-US" dirty="0"/>
              <a:t>Answer here:</a:t>
            </a:r>
          </a:p>
          <a:p>
            <a:r>
              <a:rPr lang="en-US" dirty="0"/>
              <a:t>PWD stands for Print Working Directory, and it is the command used to display the current directory in the directory tree.</a:t>
            </a:r>
          </a:p>
          <a:p>
            <a:r>
              <a:rPr lang="en-US" dirty="0"/>
              <a:t>CD, change directory, command is used to change the current directory in the directory tree.</a:t>
            </a:r>
          </a:p>
          <a:p>
            <a:endParaRPr lang="en-US" dirty="0"/>
          </a:p>
          <a:p>
            <a:r>
              <a:rPr lang="en-US" sz="1800" dirty="0"/>
              <a:t>2. Explain the differences between a relative path and an absolute/full path in Linux.</a:t>
            </a:r>
          </a:p>
          <a:p>
            <a:r>
              <a:rPr lang="en-US" dirty="0"/>
              <a:t>Answer here:</a:t>
            </a:r>
          </a:p>
          <a:p>
            <a:r>
              <a:rPr lang="en-US" dirty="0"/>
              <a:t>An absolute path is the full pathname from the root directory to a file or directory. The relative path is a pathname that is in relation to the current directory in the tree and does not show the full path from the root.</a:t>
            </a:r>
          </a:p>
          <a:p>
            <a:endParaRPr lang="en-US" dirty="0"/>
          </a:p>
          <a:p>
            <a:r>
              <a:rPr lang="en-US" sz="1800" dirty="0"/>
              <a:t>References:</a:t>
            </a:r>
          </a:p>
          <a:p>
            <a:r>
              <a:rPr lang="en-US" dirty="0"/>
              <a:t>1.  MindTap course, Linux+ and LPIC-1 Guide to Linux Certification, Fifth Edition, Chapter 3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471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53443"/>
            <a:ext cx="2739435" cy="1885472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4000" dirty="0">
                <a:ea typeface="Times New Roman" panose="02020603050405020304" pitchFamily="18" charset="0"/>
              </a:rPr>
              <a:t>Create directories and files</a:t>
            </a:r>
            <a:endParaRPr lang="en-US" sz="4000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0E41A1BF-45AD-E756-E4A7-AFD6307A314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" b="7655"/>
          <a:stretch>
            <a:fillRect/>
          </a:stretch>
        </p:blipFill>
        <p:spPr>
          <a:xfrm>
            <a:off x="3884613" y="854075"/>
            <a:ext cx="7470775" cy="5084763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59118"/>
            <a:ext cx="2739435" cy="1035833"/>
          </a:xfrm>
        </p:spPr>
        <p:txBody>
          <a:bodyPr>
            <a:normAutofit/>
          </a:bodyPr>
          <a:lstStyle/>
          <a:p>
            <a:r>
              <a:rPr lang="en-US" sz="2000" dirty="0"/>
              <a:t>Take a screenshot of the output in Steps 5 and 6.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265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1" y="853443"/>
            <a:ext cx="2739435" cy="245483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4000" dirty="0">
                <a:ea typeface="Times New Roman" panose="02020603050405020304" pitchFamily="18" charset="0"/>
              </a:rPr>
              <a:t>Copy and remove directories and files</a:t>
            </a:r>
            <a:endParaRPr lang="en-US" sz="4000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0" y="3549728"/>
            <a:ext cx="2739435" cy="1075537"/>
          </a:xfrm>
        </p:spPr>
        <p:txBody>
          <a:bodyPr/>
          <a:lstStyle/>
          <a:p>
            <a:r>
              <a:rPr lang="en-US" sz="2000" dirty="0"/>
              <a:t>Take a screenshot of the output in Step 3.</a:t>
            </a:r>
            <a:endParaRPr lang="en-US" dirty="0"/>
          </a:p>
        </p:txBody>
      </p:sp>
      <p:pic>
        <p:nvPicPr>
          <p:cNvPr id="8" name="Picture 7" descr="A screenshot of a computer">
            <a:extLst>
              <a:ext uri="{FF2B5EF4-FFF2-40B4-BE49-F238E27FC236}">
                <a16:creationId xmlns:a16="http://schemas.microsoft.com/office/drawing/2014/main" id="{48DD60AA-3A10-F531-28B0-C3DC33E21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771" y="655763"/>
            <a:ext cx="6822861" cy="554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20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1" y="853443"/>
            <a:ext cx="2739435" cy="1943023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4000" dirty="0">
                <a:ea typeface="Times New Roman" panose="02020603050405020304" pitchFamily="18" charset="0"/>
              </a:rPr>
              <a:t>Locate directories and files</a:t>
            </a:r>
            <a:endParaRPr lang="en-US" sz="4000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1" y="2981557"/>
            <a:ext cx="2739435" cy="1173193"/>
          </a:xfrm>
        </p:spPr>
        <p:txBody>
          <a:bodyPr/>
          <a:lstStyle/>
          <a:p>
            <a:r>
              <a:rPr lang="en-US" sz="2000" dirty="0"/>
              <a:t>Take a screenshot of the output in Steps 5 and 6.</a:t>
            </a:r>
            <a:endParaRPr lang="en-US" dirty="0"/>
          </a:p>
        </p:txBody>
      </p:sp>
      <p:pic>
        <p:nvPicPr>
          <p:cNvPr id="10" name="Picture 9" descr="A screenshot of a computer">
            <a:extLst>
              <a:ext uri="{FF2B5EF4-FFF2-40B4-BE49-F238E27FC236}">
                <a16:creationId xmlns:a16="http://schemas.microsoft.com/office/drawing/2014/main" id="{161E3C9C-FFF1-2E72-0235-CA773E14C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618" y="709174"/>
            <a:ext cx="6762504" cy="543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17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54C2D-94E5-791D-C958-1A1CB3B5A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Permissions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AACA0-63A9-BC96-051F-00C8110E1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0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1040</Words>
  <Application>Microsoft Office PowerPoint</Application>
  <PresentationFormat>Widescreen</PresentationFormat>
  <Paragraphs>127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Aptos</vt:lpstr>
      <vt:lpstr>Aptos Display</vt:lpstr>
      <vt:lpstr>Arial</vt:lpstr>
      <vt:lpstr>Tahoma</vt:lpstr>
      <vt:lpstr>Times New Roman</vt:lpstr>
      <vt:lpstr>Office Theme</vt:lpstr>
      <vt:lpstr>CEIS106 Linux Operating System</vt:lpstr>
      <vt:lpstr>Introduction</vt:lpstr>
      <vt:lpstr>What is Linux?</vt:lpstr>
      <vt:lpstr>Linux Filesystem Tree</vt:lpstr>
      <vt:lpstr>Navigate the Linux filesystem tree</vt:lpstr>
      <vt:lpstr>Create directories and files</vt:lpstr>
      <vt:lpstr>Copy and remove directories and files</vt:lpstr>
      <vt:lpstr>Locate directories and files</vt:lpstr>
      <vt:lpstr>Types of Permissions</vt:lpstr>
      <vt:lpstr>Variables &amp; Metacharacters</vt:lpstr>
      <vt:lpstr>Create a shell script</vt:lpstr>
      <vt:lpstr>Change script file permissions</vt:lpstr>
      <vt:lpstr>Set the PATH variable</vt:lpstr>
      <vt:lpstr>Make the PATH variable permanent</vt:lpstr>
      <vt:lpstr>Adding Users</vt:lpstr>
      <vt:lpstr>Adding Groups</vt:lpstr>
      <vt:lpstr>Add users and groups in CLI</vt:lpstr>
      <vt:lpstr>Test user and group settings</vt:lpstr>
      <vt:lpstr>Add users in GUI</vt:lpstr>
      <vt:lpstr>Remove users and groups</vt:lpstr>
      <vt:lpstr>Networks</vt:lpstr>
      <vt:lpstr>Discover host IP configurations</vt:lpstr>
      <vt:lpstr>Manage network interfaces</vt:lpstr>
      <vt:lpstr>Use network utilities</vt:lpstr>
      <vt:lpstr>Monitor Linux processes</vt:lpstr>
      <vt:lpstr>Monitor user activities</vt:lpstr>
      <vt:lpstr>Monitor network bandwidth usage</vt:lpstr>
      <vt:lpstr>Challenges</vt:lpstr>
      <vt:lpstr>Career Skills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Narcaine 13</dc:creator>
  <cp:lastModifiedBy>Narcaine 13</cp:lastModifiedBy>
  <cp:revision>1</cp:revision>
  <dcterms:created xsi:type="dcterms:W3CDTF">2024-06-12T21:51:53Z</dcterms:created>
  <dcterms:modified xsi:type="dcterms:W3CDTF">2024-06-12T22:19:03Z</dcterms:modified>
</cp:coreProperties>
</file>